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58"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5FA"/>
    <a:srgbClr val="00F2FF"/>
    <a:srgbClr val="FFCD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41C97-1955-E106-E9BB-89C992494033}" v="10" dt="2024-06-05T09:41:05.931"/>
    <p1510:client id="{51E1C5D4-05D8-3B77-FBC7-FCDA1B9C8BA2}" v="2" dt="2024-06-05T09:41:57.705"/>
    <p1510:client id="{9FA73A4F-2638-CFD5-AAE5-F9186941B248}" v="6" dt="2024-06-04T13:02:24.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40" d="100"/>
          <a:sy n="140" d="100"/>
        </p:scale>
        <p:origin x="102"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30741C97-1955-E106-E9BB-89C992494033}"/>
    <pc:docChg chg="modSld">
      <pc:chgData name="Jilly Munro" userId="S::eo23jm@uhi.ac.uk::945d001f-f65c-48e1-84de-13920639abbb" providerId="AD" clId="Web-{30741C97-1955-E106-E9BB-89C992494033}" dt="2024-06-05T09:41:05.915" v="4" actId="20577"/>
      <pc:docMkLst>
        <pc:docMk/>
      </pc:docMkLst>
      <pc:sldChg chg="modSp">
        <pc:chgData name="Jilly Munro" userId="S::eo23jm@uhi.ac.uk::945d001f-f65c-48e1-84de-13920639abbb" providerId="AD" clId="Web-{30741C97-1955-E106-E9BB-89C992494033}" dt="2024-06-05T09:38:58.656" v="1" actId="20577"/>
        <pc:sldMkLst>
          <pc:docMk/>
          <pc:sldMk cId="2498800744" sldId="257"/>
        </pc:sldMkLst>
        <pc:spChg chg="mod">
          <ac:chgData name="Jilly Munro" userId="S::eo23jm@uhi.ac.uk::945d001f-f65c-48e1-84de-13920639abbb" providerId="AD" clId="Web-{30741C97-1955-E106-E9BB-89C992494033}" dt="2024-06-05T09:38:58.656" v="1" actId="20577"/>
          <ac:spMkLst>
            <pc:docMk/>
            <pc:sldMk cId="2498800744" sldId="257"/>
            <ac:spMk id="12" creationId="{9E664E4A-6041-584C-A1DB-49474D17A1D0}"/>
          </ac:spMkLst>
        </pc:spChg>
      </pc:sldChg>
      <pc:sldChg chg="modSp">
        <pc:chgData name="Jilly Munro" userId="S::eo23jm@uhi.ac.uk::945d001f-f65c-48e1-84de-13920639abbb" providerId="AD" clId="Web-{30741C97-1955-E106-E9BB-89C992494033}" dt="2024-06-05T09:41:05.915" v="4" actId="20577"/>
        <pc:sldMkLst>
          <pc:docMk/>
          <pc:sldMk cId="2797692771" sldId="258"/>
        </pc:sldMkLst>
        <pc:spChg chg="ord">
          <ac:chgData name="Jilly Munro" userId="S::eo23jm@uhi.ac.uk::945d001f-f65c-48e1-84de-13920639abbb" providerId="AD" clId="Web-{30741C97-1955-E106-E9BB-89C992494033}" dt="2024-06-05T09:40:42.710" v="2"/>
          <ac:spMkLst>
            <pc:docMk/>
            <pc:sldMk cId="2797692771" sldId="258"/>
            <ac:spMk id="30" creationId="{1BD6EB1A-8B7B-BA45-943A-D641B2E4A2AF}"/>
          </ac:spMkLst>
        </pc:spChg>
        <pc:spChg chg="mod">
          <ac:chgData name="Jilly Munro" userId="S::eo23jm@uhi.ac.uk::945d001f-f65c-48e1-84de-13920639abbb" providerId="AD" clId="Web-{30741C97-1955-E106-E9BB-89C992494033}" dt="2024-06-05T09:41:05.915" v="4" actId="20577"/>
          <ac:spMkLst>
            <pc:docMk/>
            <pc:sldMk cId="2797692771" sldId="258"/>
            <ac:spMk id="31" creationId="{0F9DF186-F7AA-6D4B-A1C0-09E35AC49A5D}"/>
          </ac:spMkLst>
        </pc:spChg>
      </pc:sldChg>
    </pc:docChg>
  </pc:docChgLst>
  <pc:docChgLst>
    <pc:chgData name="Jilly Munro" userId="S::eo23jm@uhi.ac.uk::945d001f-f65c-48e1-84de-13920639abbb" providerId="AD" clId="Web-{51E1C5D4-05D8-3B77-FBC7-FCDA1B9C8BA2}"/>
    <pc:docChg chg="modSld">
      <pc:chgData name="Jilly Munro" userId="S::eo23jm@uhi.ac.uk::945d001f-f65c-48e1-84de-13920639abbb" providerId="AD" clId="Web-{51E1C5D4-05D8-3B77-FBC7-FCDA1B9C8BA2}" dt="2024-06-05T09:41:57.705" v="1"/>
      <pc:docMkLst>
        <pc:docMk/>
      </pc:docMkLst>
      <pc:sldChg chg="modSp">
        <pc:chgData name="Jilly Munro" userId="S::eo23jm@uhi.ac.uk::945d001f-f65c-48e1-84de-13920639abbb" providerId="AD" clId="Web-{51E1C5D4-05D8-3B77-FBC7-FCDA1B9C8BA2}" dt="2024-06-05T09:41:57.705" v="1"/>
        <pc:sldMkLst>
          <pc:docMk/>
          <pc:sldMk cId="2797692771" sldId="258"/>
        </pc:sldMkLst>
        <pc:spChg chg="ord">
          <ac:chgData name="Jilly Munro" userId="S::eo23jm@uhi.ac.uk::945d001f-f65c-48e1-84de-13920639abbb" providerId="AD" clId="Web-{51E1C5D4-05D8-3B77-FBC7-FCDA1B9C8BA2}" dt="2024-06-05T09:41:57.705" v="1"/>
          <ac:spMkLst>
            <pc:docMk/>
            <pc:sldMk cId="2797692771" sldId="258"/>
            <ac:spMk id="31" creationId="{0F9DF186-F7AA-6D4B-A1C0-09E35AC49A5D}"/>
          </ac:spMkLst>
        </pc:spChg>
      </pc:sldChg>
    </pc:docChg>
  </pc:docChgLst>
  <pc:docChgLst>
    <pc:chgData name="Jilly Munro" userId="S::eo23jm@uhi.ac.uk::945d001f-f65c-48e1-84de-13920639abbb" providerId="AD" clId="Web-{9FA73A4F-2638-CFD5-AAE5-F9186941B248}"/>
    <pc:docChg chg="modSld">
      <pc:chgData name="Jilly Munro" userId="S::eo23jm@uhi.ac.uk::945d001f-f65c-48e1-84de-13920639abbb" providerId="AD" clId="Web-{9FA73A4F-2638-CFD5-AAE5-F9186941B248}" dt="2024-06-04T13:02:24.331" v="5" actId="1076"/>
      <pc:docMkLst>
        <pc:docMk/>
      </pc:docMkLst>
      <pc:sldChg chg="addSp delSp modSp">
        <pc:chgData name="Jilly Munro" userId="S::eo23jm@uhi.ac.uk::945d001f-f65c-48e1-84de-13920639abbb" providerId="AD" clId="Web-{9FA73A4F-2638-CFD5-AAE5-F9186941B248}" dt="2024-06-04T13:02:17.862" v="2" actId="1076"/>
        <pc:sldMkLst>
          <pc:docMk/>
          <pc:sldMk cId="2498800744" sldId="257"/>
        </pc:sldMkLst>
        <pc:picChg chg="add mod">
          <ac:chgData name="Jilly Munro" userId="S::eo23jm@uhi.ac.uk::945d001f-f65c-48e1-84de-13920639abbb" providerId="AD" clId="Web-{9FA73A4F-2638-CFD5-AAE5-F9186941B248}" dt="2024-06-04T13:02:17.862" v="2" actId="1076"/>
          <ac:picMkLst>
            <pc:docMk/>
            <pc:sldMk cId="2498800744" sldId="257"/>
            <ac:picMk id="2" creationId="{F639DF79-482A-36DE-175D-866A6A1CAB3D}"/>
          </ac:picMkLst>
        </pc:picChg>
        <pc:picChg chg="del">
          <ac:chgData name="Jilly Munro" userId="S::eo23jm@uhi.ac.uk::945d001f-f65c-48e1-84de-13920639abbb" providerId="AD" clId="Web-{9FA73A4F-2638-CFD5-AAE5-F9186941B248}" dt="2024-06-04T13:02:13.830" v="0"/>
          <ac:picMkLst>
            <pc:docMk/>
            <pc:sldMk cId="2498800744" sldId="257"/>
            <ac:picMk id="36" creationId="{131D87F0-81DA-4DA3-91AF-23CDE2E8B402}"/>
          </ac:picMkLst>
        </pc:picChg>
      </pc:sldChg>
      <pc:sldChg chg="addSp delSp modSp">
        <pc:chgData name="Jilly Munro" userId="S::eo23jm@uhi.ac.uk::945d001f-f65c-48e1-84de-13920639abbb" providerId="AD" clId="Web-{9FA73A4F-2638-CFD5-AAE5-F9186941B248}" dt="2024-06-04T13:02:24.331" v="5" actId="1076"/>
        <pc:sldMkLst>
          <pc:docMk/>
          <pc:sldMk cId="2797692771" sldId="258"/>
        </pc:sldMkLst>
        <pc:picChg chg="add mod">
          <ac:chgData name="Jilly Munro" userId="S::eo23jm@uhi.ac.uk::945d001f-f65c-48e1-84de-13920639abbb" providerId="AD" clId="Web-{9FA73A4F-2638-CFD5-AAE5-F9186941B248}" dt="2024-06-04T13:02:24.331" v="5" actId="1076"/>
          <ac:picMkLst>
            <pc:docMk/>
            <pc:sldMk cId="2797692771" sldId="258"/>
            <ac:picMk id="3" creationId="{FB8D015F-46A2-AFAD-959F-7E7B6F206721}"/>
          </ac:picMkLst>
        </pc:picChg>
        <pc:picChg chg="del">
          <ac:chgData name="Jilly Munro" userId="S::eo23jm@uhi.ac.uk::945d001f-f65c-48e1-84de-13920639abbb" providerId="AD" clId="Web-{9FA73A4F-2638-CFD5-AAE5-F9186941B248}" dt="2024-06-04T13:02:20.862" v="3"/>
          <ac:picMkLst>
            <pc:docMk/>
            <pc:sldMk cId="2797692771" sldId="258"/>
            <ac:picMk id="36" creationId="{131D87F0-81DA-4DA3-91AF-23CDE2E8B40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50625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11186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207918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1511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D13820F-4F84-C14B-842E-5A84DB6553E9}"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53340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853963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AD13820F-4F84-C14B-842E-5A84DB6553E9}" type="datetimeFigureOut">
              <a:rPr lang="en-US" smtClean="0"/>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188652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AD13820F-4F84-C14B-842E-5A84DB6553E9}" type="datetimeFigureOut">
              <a:rPr lang="en-US" smtClean="0"/>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650780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3820F-4F84-C14B-842E-5A84DB6553E9}"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97163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3149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AD13820F-4F84-C14B-842E-5A84DB6553E9}"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D0DFD-2BEF-524E-9A0D-1747E8060999}" type="slidenum">
              <a:rPr lang="en-US" smtClean="0"/>
              <a:t>‹#›</a:t>
            </a:fld>
            <a:endParaRPr lang="en-US"/>
          </a:p>
        </p:txBody>
      </p:sp>
    </p:spTree>
    <p:extLst>
      <p:ext uri="{BB962C8B-B14F-4D97-AF65-F5344CB8AC3E}">
        <p14:creationId xmlns:p14="http://schemas.microsoft.com/office/powerpoint/2010/main" val="63684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3820F-4F84-C14B-842E-5A84DB6553E9}" type="datetimeFigureOut">
              <a:rPr lang="en-US" smtClean="0"/>
              <a:t>6/5/2024</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D0DFD-2BEF-524E-9A0D-1747E8060999}" type="slidenum">
              <a:rPr lang="en-US" smtClean="0"/>
              <a:t>‹#›</a:t>
            </a:fld>
            <a:endParaRPr lang="en-US"/>
          </a:p>
        </p:txBody>
      </p:sp>
    </p:spTree>
    <p:extLst>
      <p:ext uri="{BB962C8B-B14F-4D97-AF65-F5344CB8AC3E}">
        <p14:creationId xmlns:p14="http://schemas.microsoft.com/office/powerpoint/2010/main" val="2467655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emf"/><Relationship Id="rId7" Type="http://schemas.openxmlformats.org/officeDocument/2006/relationships/image" Target="../media/image5.sv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uhi.ac.uk/en/inverness-science-festival/family-day" TargetMode="Externa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hyperlink" Target="https://www.uhi.ac.uk/en/inverness-science-festival/family-day" TargetMode="Externa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2214A1-00B4-2B49-901C-9937E63F8081}"/>
              </a:ext>
            </a:extLst>
          </p:cNvPr>
          <p:cNvSpPr/>
          <p:nvPr/>
        </p:nvSpPr>
        <p:spPr>
          <a:xfrm>
            <a:off x="277200" y="264065"/>
            <a:ext cx="9414058" cy="6329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0BA5211-526E-244A-BE29-4DA1C92AEE93}"/>
              </a:ext>
            </a:extLst>
          </p:cNvPr>
          <p:cNvSpPr txBox="1"/>
          <p:nvPr/>
        </p:nvSpPr>
        <p:spPr>
          <a:xfrm>
            <a:off x="388800" y="454475"/>
            <a:ext cx="5201107" cy="707886"/>
          </a:xfrm>
          <a:prstGeom prst="rect">
            <a:avLst/>
          </a:prstGeom>
          <a:noFill/>
        </p:spPr>
        <p:txBody>
          <a:bodyPr wrap="square" rtlCol="0">
            <a:spAutoFit/>
          </a:bodyPr>
          <a:lstStyle/>
          <a:p>
            <a:r>
              <a:rPr lang="en-GB" sz="4000" b="1"/>
              <a:t>Penguin Number</a:t>
            </a:r>
          </a:p>
        </p:txBody>
      </p:sp>
      <p:sp>
        <p:nvSpPr>
          <p:cNvPr id="9" name="TextBox 8">
            <a:extLst>
              <a:ext uri="{FF2B5EF4-FFF2-40B4-BE49-F238E27FC236}">
                <a16:creationId xmlns:a16="http://schemas.microsoft.com/office/drawing/2014/main" id="{BE0A4740-CAAD-F549-BE2B-D266DEDC5F15}"/>
              </a:ext>
            </a:extLst>
          </p:cNvPr>
          <p:cNvSpPr txBox="1"/>
          <p:nvPr/>
        </p:nvSpPr>
        <p:spPr>
          <a:xfrm>
            <a:off x="388800" y="981964"/>
            <a:ext cx="9251693" cy="446276"/>
          </a:xfrm>
          <a:prstGeom prst="rect">
            <a:avLst/>
          </a:prstGeom>
          <a:noFill/>
        </p:spPr>
        <p:txBody>
          <a:bodyPr wrap="square" rtlCol="0">
            <a:spAutoFit/>
          </a:bodyPr>
          <a:lstStyle/>
          <a:p>
            <a:r>
              <a:rPr lang="en-GB" sz="1200"/>
              <a:t>Learn how to estimate the number of penguins in a colony from piles of ‘poo’. </a:t>
            </a:r>
          </a:p>
          <a:p>
            <a:r>
              <a:rPr lang="en-GB" sz="1100"/>
              <a:t>(Adapted from Royal Statistical Society Web Site)</a:t>
            </a:r>
          </a:p>
        </p:txBody>
      </p:sp>
      <p:sp>
        <p:nvSpPr>
          <p:cNvPr id="10" name="TextBox 9">
            <a:extLst>
              <a:ext uri="{FF2B5EF4-FFF2-40B4-BE49-F238E27FC236}">
                <a16:creationId xmlns:a16="http://schemas.microsoft.com/office/drawing/2014/main" id="{4F53827D-0A2F-6646-B274-F40FF7A26F31}"/>
              </a:ext>
            </a:extLst>
          </p:cNvPr>
          <p:cNvSpPr txBox="1"/>
          <p:nvPr/>
        </p:nvSpPr>
        <p:spPr>
          <a:xfrm>
            <a:off x="388800" y="2413410"/>
            <a:ext cx="447447" cy="461665"/>
          </a:xfrm>
          <a:prstGeom prst="rect">
            <a:avLst/>
          </a:prstGeom>
          <a:noFill/>
        </p:spPr>
        <p:txBody>
          <a:bodyPr wrap="square" rtlCol="0">
            <a:spAutoFit/>
          </a:bodyPr>
          <a:lstStyle/>
          <a:p>
            <a:r>
              <a:rPr lang="en-US" sz="2400" b="1"/>
              <a:t>1.</a:t>
            </a:r>
          </a:p>
        </p:txBody>
      </p:sp>
      <p:sp>
        <p:nvSpPr>
          <p:cNvPr id="12" name="TextBox 11">
            <a:extLst>
              <a:ext uri="{FF2B5EF4-FFF2-40B4-BE49-F238E27FC236}">
                <a16:creationId xmlns:a16="http://schemas.microsoft.com/office/drawing/2014/main" id="{9E664E4A-6041-584C-A1DB-49474D17A1D0}"/>
              </a:ext>
            </a:extLst>
          </p:cNvPr>
          <p:cNvSpPr txBox="1"/>
          <p:nvPr/>
        </p:nvSpPr>
        <p:spPr>
          <a:xfrm>
            <a:off x="782641" y="2446069"/>
            <a:ext cx="3420000" cy="861774"/>
          </a:xfrm>
          <a:prstGeom prst="rect">
            <a:avLst/>
          </a:prstGeom>
          <a:noFill/>
        </p:spPr>
        <p:txBody>
          <a:bodyPr wrap="square" lIns="91440" tIns="45720" rIns="91440" bIns="45720" rtlCol="0" anchor="t">
            <a:spAutoFit/>
          </a:bodyPr>
          <a:lstStyle/>
          <a:p>
            <a:r>
              <a:rPr lang="en-GB" sz="1000" dirty="0"/>
              <a:t>Look at this medium resolution Landsat image of an Emperor penguin colony in West Antarctica. Can you tell how many penguins there are? Look again, do you see a pink area? This is penguin ‘poo’ on the ice, picked up on the satellite image. (Ariel Photography Digital Globe).</a:t>
            </a:r>
          </a:p>
        </p:txBody>
      </p:sp>
      <p:sp>
        <p:nvSpPr>
          <p:cNvPr id="17" name="TextBox 16">
            <a:extLst>
              <a:ext uri="{FF2B5EF4-FFF2-40B4-BE49-F238E27FC236}">
                <a16:creationId xmlns:a16="http://schemas.microsoft.com/office/drawing/2014/main" id="{6E8095D5-E41E-C944-B2F5-1776A3890599}"/>
              </a:ext>
            </a:extLst>
          </p:cNvPr>
          <p:cNvSpPr txBox="1"/>
          <p:nvPr/>
        </p:nvSpPr>
        <p:spPr>
          <a:xfrm>
            <a:off x="5364000" y="2413436"/>
            <a:ext cx="447447" cy="461665"/>
          </a:xfrm>
          <a:prstGeom prst="rect">
            <a:avLst/>
          </a:prstGeom>
          <a:noFill/>
        </p:spPr>
        <p:txBody>
          <a:bodyPr wrap="square" rtlCol="0">
            <a:spAutoFit/>
          </a:bodyPr>
          <a:lstStyle/>
          <a:p>
            <a:r>
              <a:rPr lang="en-US" sz="2400" b="1"/>
              <a:t>2.</a:t>
            </a:r>
          </a:p>
        </p:txBody>
      </p:sp>
      <p:sp>
        <p:nvSpPr>
          <p:cNvPr id="18" name="TextBox 17">
            <a:extLst>
              <a:ext uri="{FF2B5EF4-FFF2-40B4-BE49-F238E27FC236}">
                <a16:creationId xmlns:a16="http://schemas.microsoft.com/office/drawing/2014/main" id="{EE41F628-AABA-3F44-914D-E5C0F1101D5B}"/>
              </a:ext>
            </a:extLst>
          </p:cNvPr>
          <p:cNvSpPr txBox="1"/>
          <p:nvPr/>
        </p:nvSpPr>
        <p:spPr>
          <a:xfrm>
            <a:off x="5661570" y="2475170"/>
            <a:ext cx="3420000" cy="707886"/>
          </a:xfrm>
          <a:prstGeom prst="rect">
            <a:avLst/>
          </a:prstGeom>
          <a:noFill/>
        </p:spPr>
        <p:txBody>
          <a:bodyPr wrap="square" rtlCol="0">
            <a:spAutoFit/>
          </a:bodyPr>
          <a:lstStyle/>
          <a:p>
            <a:r>
              <a:rPr lang="en-GB" sz="1000"/>
              <a:t>There is a scale at the top of the image. One square is 1Km by 1Km. The red square has about 20% of its area covered by penguin ‘poo’. We can use this information to estimate how many penguins there are.</a:t>
            </a:r>
          </a:p>
        </p:txBody>
      </p:sp>
      <p:sp>
        <p:nvSpPr>
          <p:cNvPr id="19" name="TextBox 18">
            <a:extLst>
              <a:ext uri="{FF2B5EF4-FFF2-40B4-BE49-F238E27FC236}">
                <a16:creationId xmlns:a16="http://schemas.microsoft.com/office/drawing/2014/main" id="{00BA9AB7-F085-AA45-A3EE-F32B841EBFC7}"/>
              </a:ext>
            </a:extLst>
          </p:cNvPr>
          <p:cNvSpPr txBox="1"/>
          <p:nvPr/>
        </p:nvSpPr>
        <p:spPr>
          <a:xfrm>
            <a:off x="5352908" y="3270637"/>
            <a:ext cx="447447" cy="461665"/>
          </a:xfrm>
          <a:prstGeom prst="rect">
            <a:avLst/>
          </a:prstGeom>
          <a:noFill/>
        </p:spPr>
        <p:txBody>
          <a:bodyPr wrap="square" rtlCol="0">
            <a:spAutoFit/>
          </a:bodyPr>
          <a:lstStyle/>
          <a:p>
            <a:r>
              <a:rPr lang="en-US" sz="2400" b="1"/>
              <a:t>3.</a:t>
            </a:r>
          </a:p>
        </p:txBody>
      </p:sp>
      <p:sp>
        <p:nvSpPr>
          <p:cNvPr id="20" name="TextBox 19">
            <a:extLst>
              <a:ext uri="{FF2B5EF4-FFF2-40B4-BE49-F238E27FC236}">
                <a16:creationId xmlns:a16="http://schemas.microsoft.com/office/drawing/2014/main" id="{E3C7D85F-CED4-2143-A7CE-98E2E6DDEBFA}"/>
              </a:ext>
            </a:extLst>
          </p:cNvPr>
          <p:cNvSpPr txBox="1"/>
          <p:nvPr/>
        </p:nvSpPr>
        <p:spPr>
          <a:xfrm>
            <a:off x="5681997" y="3361822"/>
            <a:ext cx="3420000" cy="553998"/>
          </a:xfrm>
          <a:prstGeom prst="rect">
            <a:avLst/>
          </a:prstGeom>
          <a:noFill/>
        </p:spPr>
        <p:txBody>
          <a:bodyPr wrap="square" rtlCol="0">
            <a:spAutoFit/>
          </a:bodyPr>
          <a:lstStyle/>
          <a:p>
            <a:r>
              <a:rPr lang="en-GB" sz="1000"/>
              <a:t>Researchers at Edinburgh Zoo have studied their penguin</a:t>
            </a:r>
          </a:p>
          <a:p>
            <a:r>
              <a:rPr lang="en-GB" sz="1000"/>
              <a:t>colony for a year and measured the area of guano (‘poo’)</a:t>
            </a:r>
          </a:p>
          <a:p>
            <a:r>
              <a:rPr lang="en-GB" sz="1000"/>
              <a:t>each penguin produces in a year.</a:t>
            </a:r>
          </a:p>
        </p:txBody>
      </p:sp>
      <p:sp>
        <p:nvSpPr>
          <p:cNvPr id="21" name="TextBox 20">
            <a:extLst>
              <a:ext uri="{FF2B5EF4-FFF2-40B4-BE49-F238E27FC236}">
                <a16:creationId xmlns:a16="http://schemas.microsoft.com/office/drawing/2014/main" id="{CDD957C8-5C41-7E4A-8B91-70A1DD252966}"/>
              </a:ext>
            </a:extLst>
          </p:cNvPr>
          <p:cNvSpPr txBox="1"/>
          <p:nvPr/>
        </p:nvSpPr>
        <p:spPr>
          <a:xfrm>
            <a:off x="5364000" y="4912396"/>
            <a:ext cx="447447" cy="461665"/>
          </a:xfrm>
          <a:prstGeom prst="rect">
            <a:avLst/>
          </a:prstGeom>
          <a:noFill/>
        </p:spPr>
        <p:txBody>
          <a:bodyPr wrap="square" rtlCol="0">
            <a:spAutoFit/>
          </a:bodyPr>
          <a:lstStyle/>
          <a:p>
            <a:r>
              <a:rPr lang="en-US" sz="2400" b="1"/>
              <a:t>4.</a:t>
            </a:r>
          </a:p>
        </p:txBody>
      </p:sp>
      <p:sp>
        <p:nvSpPr>
          <p:cNvPr id="22" name="TextBox 21">
            <a:extLst>
              <a:ext uri="{FF2B5EF4-FFF2-40B4-BE49-F238E27FC236}">
                <a16:creationId xmlns:a16="http://schemas.microsoft.com/office/drawing/2014/main" id="{2EA85776-2D54-8A46-AB6A-E12CCF360BD1}"/>
              </a:ext>
            </a:extLst>
          </p:cNvPr>
          <p:cNvSpPr txBox="1"/>
          <p:nvPr/>
        </p:nvSpPr>
        <p:spPr>
          <a:xfrm>
            <a:off x="5662800" y="4971097"/>
            <a:ext cx="3420000" cy="1015663"/>
          </a:xfrm>
          <a:prstGeom prst="rect">
            <a:avLst/>
          </a:prstGeom>
          <a:noFill/>
        </p:spPr>
        <p:txBody>
          <a:bodyPr wrap="square" lIns="91440" tIns="45720" rIns="91440" bIns="45720" rtlCol="0" anchor="t">
            <a:spAutoFit/>
          </a:bodyPr>
          <a:lstStyle/>
          <a:p>
            <a:r>
              <a:rPr lang="en-GB" sz="1000" dirty="0"/>
              <a:t>Look at the penguin population above. You want to ‘sample’</a:t>
            </a:r>
          </a:p>
          <a:p>
            <a:r>
              <a:rPr lang="en-GB" sz="1000" dirty="0"/>
              <a:t>this population, that is take look at the guano produced by only a few members and get a mean. In this case select 3 penguins.  Move to the next page and look at the penguin guano table, this shows how much guano each penguin produces in a year.</a:t>
            </a:r>
            <a:endParaRPr lang="en-GB" sz="1000" dirty="0">
              <a:cs typeface="Calibri"/>
            </a:endParaRPr>
          </a:p>
        </p:txBody>
      </p:sp>
      <p:sp>
        <p:nvSpPr>
          <p:cNvPr id="30" name="Rectangle 29">
            <a:extLst>
              <a:ext uri="{FF2B5EF4-FFF2-40B4-BE49-F238E27FC236}">
                <a16:creationId xmlns:a16="http://schemas.microsoft.com/office/drawing/2014/main" id="{1BD6EB1A-8B7B-BA45-943A-D641B2E4A2AF}"/>
              </a:ext>
            </a:extLst>
          </p:cNvPr>
          <p:cNvSpPr/>
          <p:nvPr/>
        </p:nvSpPr>
        <p:spPr>
          <a:xfrm>
            <a:off x="388800" y="1573360"/>
            <a:ext cx="4778595" cy="614606"/>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F9DF186-F7AA-6D4B-A1C0-09E35AC49A5D}"/>
              </a:ext>
            </a:extLst>
          </p:cNvPr>
          <p:cNvSpPr txBox="1"/>
          <p:nvPr/>
        </p:nvSpPr>
        <p:spPr>
          <a:xfrm>
            <a:off x="388800" y="1652772"/>
            <a:ext cx="5061817" cy="523220"/>
          </a:xfrm>
          <a:prstGeom prst="rect">
            <a:avLst/>
          </a:prstGeom>
          <a:noFill/>
        </p:spPr>
        <p:txBody>
          <a:bodyPr wrap="square" rtlCol="0">
            <a:spAutoFit/>
          </a:bodyPr>
          <a:lstStyle/>
          <a:p>
            <a:r>
              <a:rPr lang="en-GB" sz="1600" b="1"/>
              <a:t>What you need</a:t>
            </a:r>
          </a:p>
          <a:p>
            <a:r>
              <a:rPr lang="en-GB" sz="1200"/>
              <a:t>• Calculator  • ‘Poo’ Table  • Satellite image of penguin</a:t>
            </a:r>
          </a:p>
        </p:txBody>
      </p:sp>
      <p:pic>
        <p:nvPicPr>
          <p:cNvPr id="3" name="Picture 2">
            <a:extLst>
              <a:ext uri="{FF2B5EF4-FFF2-40B4-BE49-F238E27FC236}">
                <a16:creationId xmlns:a16="http://schemas.microsoft.com/office/drawing/2014/main" id="{CBD21E16-BFAB-4512-90FE-4243A013435D}"/>
              </a:ext>
            </a:extLst>
          </p:cNvPr>
          <p:cNvPicPr>
            <a:picLocks noChangeAspect="1"/>
          </p:cNvPicPr>
          <p:nvPr/>
        </p:nvPicPr>
        <p:blipFill>
          <a:blip r:embed="rId2"/>
          <a:stretch>
            <a:fillRect/>
          </a:stretch>
        </p:blipFill>
        <p:spPr>
          <a:xfrm>
            <a:off x="764155" y="3306245"/>
            <a:ext cx="3461597" cy="3056994"/>
          </a:xfrm>
          <a:prstGeom prst="rect">
            <a:avLst/>
          </a:prstGeom>
        </p:spPr>
      </p:pic>
      <p:cxnSp>
        <p:nvCxnSpPr>
          <p:cNvPr id="6" name="Straight Arrow Connector 5">
            <a:extLst>
              <a:ext uri="{FF2B5EF4-FFF2-40B4-BE49-F238E27FC236}">
                <a16:creationId xmlns:a16="http://schemas.microsoft.com/office/drawing/2014/main" id="{7F299D32-0FD7-4EC4-960A-76508DE12854}"/>
              </a:ext>
            </a:extLst>
          </p:cNvPr>
          <p:cNvCxnSpPr/>
          <p:nvPr/>
        </p:nvCxnSpPr>
        <p:spPr>
          <a:xfrm flipV="1">
            <a:off x="2639016" y="2962275"/>
            <a:ext cx="2765781" cy="17335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E2534F6-02DF-466D-8B94-D6843DB39F89}"/>
              </a:ext>
            </a:extLst>
          </p:cNvPr>
          <p:cNvCxnSpPr>
            <a:cxnSpLocks/>
            <a:endCxn id="17" idx="1"/>
          </p:cNvCxnSpPr>
          <p:nvPr/>
        </p:nvCxnSpPr>
        <p:spPr>
          <a:xfrm flipV="1">
            <a:off x="3839043" y="2644269"/>
            <a:ext cx="1524957" cy="8275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E9069087-170F-40EE-8335-C20281CFEF08}"/>
              </a:ext>
            </a:extLst>
          </p:cNvPr>
          <p:cNvPicPr>
            <a:picLocks noChangeAspect="1"/>
          </p:cNvPicPr>
          <p:nvPr/>
        </p:nvPicPr>
        <p:blipFill>
          <a:blip r:embed="rId3"/>
          <a:stretch>
            <a:fillRect/>
          </a:stretch>
        </p:blipFill>
        <p:spPr>
          <a:xfrm>
            <a:off x="6579038" y="606692"/>
            <a:ext cx="1558368" cy="1168776"/>
          </a:xfrm>
          <a:prstGeom prst="rect">
            <a:avLst/>
          </a:prstGeom>
        </p:spPr>
      </p:pic>
      <p:pic>
        <p:nvPicPr>
          <p:cNvPr id="16" name="Picture 15">
            <a:extLst>
              <a:ext uri="{FF2B5EF4-FFF2-40B4-BE49-F238E27FC236}">
                <a16:creationId xmlns:a16="http://schemas.microsoft.com/office/drawing/2014/main" id="{9BAF5C70-7F8E-40FD-B5E3-E62081E2199C}"/>
              </a:ext>
            </a:extLst>
          </p:cNvPr>
          <p:cNvPicPr>
            <a:picLocks noChangeAspect="1"/>
          </p:cNvPicPr>
          <p:nvPr/>
        </p:nvPicPr>
        <p:blipFill>
          <a:blip r:embed="rId4"/>
          <a:stretch>
            <a:fillRect/>
          </a:stretch>
        </p:blipFill>
        <p:spPr>
          <a:xfrm>
            <a:off x="5627425" y="4030172"/>
            <a:ext cx="537210" cy="553998"/>
          </a:xfrm>
          <a:prstGeom prst="rect">
            <a:avLst/>
          </a:prstGeom>
        </p:spPr>
      </p:pic>
      <p:pic>
        <p:nvPicPr>
          <p:cNvPr id="27" name="Picture 26">
            <a:extLst>
              <a:ext uri="{FF2B5EF4-FFF2-40B4-BE49-F238E27FC236}">
                <a16:creationId xmlns:a16="http://schemas.microsoft.com/office/drawing/2014/main" id="{84732914-976D-47EF-ACCF-6F3740300C55}"/>
              </a:ext>
            </a:extLst>
          </p:cNvPr>
          <p:cNvPicPr>
            <a:picLocks noChangeAspect="1"/>
          </p:cNvPicPr>
          <p:nvPr/>
        </p:nvPicPr>
        <p:blipFill>
          <a:blip r:embed="rId4"/>
          <a:stretch>
            <a:fillRect/>
          </a:stretch>
        </p:blipFill>
        <p:spPr>
          <a:xfrm>
            <a:off x="6783120" y="4147537"/>
            <a:ext cx="423402" cy="436633"/>
          </a:xfrm>
          <a:prstGeom prst="rect">
            <a:avLst/>
          </a:prstGeom>
        </p:spPr>
      </p:pic>
      <p:pic>
        <p:nvPicPr>
          <p:cNvPr id="28" name="Picture 27">
            <a:extLst>
              <a:ext uri="{FF2B5EF4-FFF2-40B4-BE49-F238E27FC236}">
                <a16:creationId xmlns:a16="http://schemas.microsoft.com/office/drawing/2014/main" id="{F1A9B142-AACA-44B0-8430-A66A8B36CB01}"/>
              </a:ext>
            </a:extLst>
          </p:cNvPr>
          <p:cNvPicPr>
            <a:picLocks noChangeAspect="1"/>
          </p:cNvPicPr>
          <p:nvPr/>
        </p:nvPicPr>
        <p:blipFill>
          <a:blip r:embed="rId4"/>
          <a:stretch>
            <a:fillRect/>
          </a:stretch>
        </p:blipFill>
        <p:spPr>
          <a:xfrm>
            <a:off x="6164635" y="4044780"/>
            <a:ext cx="537210" cy="553998"/>
          </a:xfrm>
          <a:prstGeom prst="rect">
            <a:avLst/>
          </a:prstGeom>
        </p:spPr>
      </p:pic>
      <p:pic>
        <p:nvPicPr>
          <p:cNvPr id="29" name="Picture 28">
            <a:extLst>
              <a:ext uri="{FF2B5EF4-FFF2-40B4-BE49-F238E27FC236}">
                <a16:creationId xmlns:a16="http://schemas.microsoft.com/office/drawing/2014/main" id="{63EBAA15-24F9-4925-BD1B-65AFB61FF1E0}"/>
              </a:ext>
            </a:extLst>
          </p:cNvPr>
          <p:cNvPicPr>
            <a:picLocks noChangeAspect="1"/>
          </p:cNvPicPr>
          <p:nvPr/>
        </p:nvPicPr>
        <p:blipFill>
          <a:blip r:embed="rId4"/>
          <a:stretch>
            <a:fillRect/>
          </a:stretch>
        </p:blipFill>
        <p:spPr>
          <a:xfrm>
            <a:off x="7782350" y="4055577"/>
            <a:ext cx="537210" cy="553998"/>
          </a:xfrm>
          <a:prstGeom prst="rect">
            <a:avLst/>
          </a:prstGeom>
        </p:spPr>
      </p:pic>
      <p:pic>
        <p:nvPicPr>
          <p:cNvPr id="32" name="Picture 31">
            <a:extLst>
              <a:ext uri="{FF2B5EF4-FFF2-40B4-BE49-F238E27FC236}">
                <a16:creationId xmlns:a16="http://schemas.microsoft.com/office/drawing/2014/main" id="{FFB2CEFB-311B-4753-BA82-E08C9873EB78}"/>
              </a:ext>
            </a:extLst>
          </p:cNvPr>
          <p:cNvPicPr>
            <a:picLocks noChangeAspect="1"/>
          </p:cNvPicPr>
          <p:nvPr/>
        </p:nvPicPr>
        <p:blipFill>
          <a:blip r:embed="rId4"/>
          <a:stretch>
            <a:fillRect/>
          </a:stretch>
        </p:blipFill>
        <p:spPr>
          <a:xfrm>
            <a:off x="7283979" y="4055577"/>
            <a:ext cx="537210" cy="553998"/>
          </a:xfrm>
          <a:prstGeom prst="rect">
            <a:avLst/>
          </a:prstGeom>
        </p:spPr>
      </p:pic>
      <p:pic>
        <p:nvPicPr>
          <p:cNvPr id="33" name="Picture 32">
            <a:extLst>
              <a:ext uri="{FF2B5EF4-FFF2-40B4-BE49-F238E27FC236}">
                <a16:creationId xmlns:a16="http://schemas.microsoft.com/office/drawing/2014/main" id="{78EAF11C-3D1F-45AE-9966-79E3988C49DD}"/>
              </a:ext>
            </a:extLst>
          </p:cNvPr>
          <p:cNvPicPr>
            <a:picLocks noChangeAspect="1"/>
          </p:cNvPicPr>
          <p:nvPr/>
        </p:nvPicPr>
        <p:blipFill>
          <a:blip r:embed="rId4"/>
          <a:stretch>
            <a:fillRect/>
          </a:stretch>
        </p:blipFill>
        <p:spPr>
          <a:xfrm>
            <a:off x="8280721" y="4131869"/>
            <a:ext cx="463229" cy="477705"/>
          </a:xfrm>
          <a:prstGeom prst="rect">
            <a:avLst/>
          </a:prstGeom>
        </p:spPr>
      </p:pic>
      <p:sp>
        <p:nvSpPr>
          <p:cNvPr id="34" name="TextBox 33">
            <a:extLst>
              <a:ext uri="{FF2B5EF4-FFF2-40B4-BE49-F238E27FC236}">
                <a16:creationId xmlns:a16="http://schemas.microsoft.com/office/drawing/2014/main" id="{79FDF718-B430-46CD-AE85-36C3824193BF}"/>
              </a:ext>
            </a:extLst>
          </p:cNvPr>
          <p:cNvSpPr txBox="1"/>
          <p:nvPr/>
        </p:nvSpPr>
        <p:spPr>
          <a:xfrm>
            <a:off x="5748465" y="4586310"/>
            <a:ext cx="3693831" cy="246221"/>
          </a:xfrm>
          <a:prstGeom prst="rect">
            <a:avLst/>
          </a:prstGeom>
          <a:noFill/>
        </p:spPr>
        <p:txBody>
          <a:bodyPr wrap="square" rtlCol="0">
            <a:spAutoFit/>
          </a:bodyPr>
          <a:lstStyle/>
          <a:p>
            <a:r>
              <a:rPr lang="en-GB" sz="1000"/>
              <a:t>A               B                 C                 D              E                F             G</a:t>
            </a:r>
          </a:p>
        </p:txBody>
      </p:sp>
      <p:pic>
        <p:nvPicPr>
          <p:cNvPr id="35" name="Graphic 34" descr="Home with solid fill">
            <a:hlinkClick r:id="rId5"/>
            <a:extLst>
              <a:ext uri="{FF2B5EF4-FFF2-40B4-BE49-F238E27FC236}">
                <a16:creationId xmlns:a16="http://schemas.microsoft.com/office/drawing/2014/main" id="{33AD178C-7E38-4615-BC31-E2353260FB4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35600" y="5746077"/>
            <a:ext cx="914400" cy="914400"/>
          </a:xfrm>
          <a:prstGeom prst="rect">
            <a:avLst/>
          </a:prstGeom>
        </p:spPr>
      </p:pic>
      <p:pic>
        <p:nvPicPr>
          <p:cNvPr id="37" name="Picture 36">
            <a:extLst>
              <a:ext uri="{FF2B5EF4-FFF2-40B4-BE49-F238E27FC236}">
                <a16:creationId xmlns:a16="http://schemas.microsoft.com/office/drawing/2014/main" id="{9A581FC3-4BA7-4885-8A06-FCAB25D8BAD7}"/>
              </a:ext>
            </a:extLst>
          </p:cNvPr>
          <p:cNvPicPr>
            <a:picLocks noChangeAspect="1"/>
          </p:cNvPicPr>
          <p:nvPr/>
        </p:nvPicPr>
        <p:blipFill>
          <a:blip r:embed="rId4"/>
          <a:stretch>
            <a:fillRect/>
          </a:stretch>
        </p:blipFill>
        <p:spPr>
          <a:xfrm>
            <a:off x="8729177" y="4044780"/>
            <a:ext cx="575466" cy="593450"/>
          </a:xfrm>
          <a:prstGeom prst="rect">
            <a:avLst/>
          </a:prstGeom>
        </p:spPr>
      </p:pic>
      <p:pic>
        <p:nvPicPr>
          <p:cNvPr id="2" name="Picture 1">
            <a:extLst>
              <a:ext uri="{FF2B5EF4-FFF2-40B4-BE49-F238E27FC236}">
                <a16:creationId xmlns:a16="http://schemas.microsoft.com/office/drawing/2014/main" id="{F639DF79-482A-36DE-175D-866A6A1CAB3D}"/>
              </a:ext>
            </a:extLst>
          </p:cNvPr>
          <p:cNvPicPr>
            <a:picLocks noChangeAspect="1"/>
          </p:cNvPicPr>
          <p:nvPr/>
        </p:nvPicPr>
        <p:blipFill>
          <a:blip r:embed="rId8"/>
          <a:stretch>
            <a:fillRect/>
          </a:stretch>
        </p:blipFill>
        <p:spPr>
          <a:xfrm>
            <a:off x="8397384" y="380613"/>
            <a:ext cx="1180639" cy="457200"/>
          </a:xfrm>
          <a:prstGeom prst="rect">
            <a:avLst/>
          </a:prstGeom>
        </p:spPr>
      </p:pic>
    </p:spTree>
    <p:extLst>
      <p:ext uri="{BB962C8B-B14F-4D97-AF65-F5344CB8AC3E}">
        <p14:creationId xmlns:p14="http://schemas.microsoft.com/office/powerpoint/2010/main" val="249880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BD6EB1A-8B7B-BA45-943A-D641B2E4A2AF}"/>
              </a:ext>
            </a:extLst>
          </p:cNvPr>
          <p:cNvSpPr/>
          <p:nvPr/>
        </p:nvSpPr>
        <p:spPr>
          <a:xfrm>
            <a:off x="552957" y="4193744"/>
            <a:ext cx="8066643" cy="2304690"/>
          </a:xfrm>
          <a:prstGeom prst="rect">
            <a:avLst/>
          </a:prstGeom>
          <a:solidFill>
            <a:srgbClr val="00B0F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64CAA78-7E33-9340-9D07-A97B5830454B}"/>
              </a:ext>
            </a:extLst>
          </p:cNvPr>
          <p:cNvSpPr/>
          <p:nvPr/>
        </p:nvSpPr>
        <p:spPr>
          <a:xfrm>
            <a:off x="0" y="0"/>
            <a:ext cx="9906000" cy="6858000"/>
          </a:xfrm>
          <a:prstGeom prst="rect">
            <a:avLst/>
          </a:prstGeom>
          <a:solidFill>
            <a:srgbClr val="00F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2214A1-00B4-2B49-901C-9937E63F8081}"/>
              </a:ext>
            </a:extLst>
          </p:cNvPr>
          <p:cNvSpPr/>
          <p:nvPr/>
        </p:nvSpPr>
        <p:spPr>
          <a:xfrm>
            <a:off x="245971" y="264065"/>
            <a:ext cx="9414058" cy="6329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a:t>What you need</a:t>
            </a:r>
          </a:p>
        </p:txBody>
      </p:sp>
      <p:sp>
        <p:nvSpPr>
          <p:cNvPr id="8" name="TextBox 7">
            <a:extLst>
              <a:ext uri="{FF2B5EF4-FFF2-40B4-BE49-F238E27FC236}">
                <a16:creationId xmlns:a16="http://schemas.microsoft.com/office/drawing/2014/main" id="{20BA5211-526E-244A-BE29-4DA1C92AEE93}"/>
              </a:ext>
            </a:extLst>
          </p:cNvPr>
          <p:cNvSpPr txBox="1"/>
          <p:nvPr/>
        </p:nvSpPr>
        <p:spPr>
          <a:xfrm>
            <a:off x="365588" y="3596946"/>
            <a:ext cx="5201107" cy="707886"/>
          </a:xfrm>
          <a:prstGeom prst="rect">
            <a:avLst/>
          </a:prstGeom>
          <a:noFill/>
        </p:spPr>
        <p:txBody>
          <a:bodyPr wrap="square" rtlCol="0">
            <a:spAutoFit/>
          </a:bodyPr>
          <a:lstStyle/>
          <a:p>
            <a:r>
              <a:rPr lang="en-GB" sz="4000" b="1"/>
              <a:t>The Science</a:t>
            </a:r>
          </a:p>
        </p:txBody>
      </p:sp>
      <p:sp>
        <p:nvSpPr>
          <p:cNvPr id="10" name="TextBox 9">
            <a:extLst>
              <a:ext uri="{FF2B5EF4-FFF2-40B4-BE49-F238E27FC236}">
                <a16:creationId xmlns:a16="http://schemas.microsoft.com/office/drawing/2014/main" id="{4F53827D-0A2F-6646-B274-F40FF7A26F31}"/>
              </a:ext>
            </a:extLst>
          </p:cNvPr>
          <p:cNvSpPr txBox="1"/>
          <p:nvPr/>
        </p:nvSpPr>
        <p:spPr>
          <a:xfrm>
            <a:off x="389481" y="461885"/>
            <a:ext cx="447447" cy="461665"/>
          </a:xfrm>
          <a:prstGeom prst="rect">
            <a:avLst/>
          </a:prstGeom>
          <a:noFill/>
        </p:spPr>
        <p:txBody>
          <a:bodyPr wrap="square" rtlCol="0">
            <a:spAutoFit/>
          </a:bodyPr>
          <a:lstStyle/>
          <a:p>
            <a:r>
              <a:rPr lang="en-US" sz="2400" b="1"/>
              <a:t>5.</a:t>
            </a:r>
          </a:p>
        </p:txBody>
      </p:sp>
      <p:sp>
        <p:nvSpPr>
          <p:cNvPr id="12" name="TextBox 11">
            <a:extLst>
              <a:ext uri="{FF2B5EF4-FFF2-40B4-BE49-F238E27FC236}">
                <a16:creationId xmlns:a16="http://schemas.microsoft.com/office/drawing/2014/main" id="{9E664E4A-6041-584C-A1DB-49474D17A1D0}"/>
              </a:ext>
            </a:extLst>
          </p:cNvPr>
          <p:cNvSpPr txBox="1"/>
          <p:nvPr/>
        </p:nvSpPr>
        <p:spPr>
          <a:xfrm>
            <a:off x="781794" y="530383"/>
            <a:ext cx="3949616" cy="400110"/>
          </a:xfrm>
          <a:prstGeom prst="rect">
            <a:avLst/>
          </a:prstGeom>
          <a:noFill/>
        </p:spPr>
        <p:txBody>
          <a:bodyPr wrap="square" rtlCol="0">
            <a:spAutoFit/>
          </a:bodyPr>
          <a:lstStyle/>
          <a:p>
            <a:r>
              <a:rPr lang="en-GB" sz="1000"/>
              <a:t>Look up your penguin ID letters on the table. Note down the area of guano that each of your penguin produces.</a:t>
            </a:r>
          </a:p>
        </p:txBody>
      </p:sp>
      <p:sp>
        <p:nvSpPr>
          <p:cNvPr id="18" name="TextBox 17">
            <a:extLst>
              <a:ext uri="{FF2B5EF4-FFF2-40B4-BE49-F238E27FC236}">
                <a16:creationId xmlns:a16="http://schemas.microsoft.com/office/drawing/2014/main" id="{EE41F628-AABA-3F44-914D-E5C0F1101D5B}"/>
              </a:ext>
            </a:extLst>
          </p:cNvPr>
          <p:cNvSpPr txBox="1"/>
          <p:nvPr/>
        </p:nvSpPr>
        <p:spPr>
          <a:xfrm>
            <a:off x="5140849" y="885559"/>
            <a:ext cx="3420000" cy="553998"/>
          </a:xfrm>
          <a:prstGeom prst="rect">
            <a:avLst/>
          </a:prstGeom>
          <a:noFill/>
        </p:spPr>
        <p:txBody>
          <a:bodyPr wrap="square" lIns="91440" tIns="45720" rIns="91440" bIns="45720" rtlCol="0" anchor="t">
            <a:spAutoFit/>
          </a:bodyPr>
          <a:lstStyle/>
          <a:p>
            <a:r>
              <a:rPr lang="en-GB" sz="1000" dirty="0"/>
              <a:t>Calculate the mean area of penguin guano produced by an average Edinburgh Zoo penguin. Use a calculator (or pencil and paper) to do this.</a:t>
            </a:r>
          </a:p>
        </p:txBody>
      </p:sp>
      <p:sp>
        <p:nvSpPr>
          <p:cNvPr id="19" name="TextBox 18">
            <a:extLst>
              <a:ext uri="{FF2B5EF4-FFF2-40B4-BE49-F238E27FC236}">
                <a16:creationId xmlns:a16="http://schemas.microsoft.com/office/drawing/2014/main" id="{00BA9AB7-F085-AA45-A3EE-F32B841EBFC7}"/>
              </a:ext>
            </a:extLst>
          </p:cNvPr>
          <p:cNvSpPr txBox="1"/>
          <p:nvPr/>
        </p:nvSpPr>
        <p:spPr>
          <a:xfrm flipH="1">
            <a:off x="4798158" y="796797"/>
            <a:ext cx="466300" cy="461665"/>
          </a:xfrm>
          <a:prstGeom prst="rect">
            <a:avLst/>
          </a:prstGeom>
          <a:noFill/>
        </p:spPr>
        <p:txBody>
          <a:bodyPr wrap="square" rtlCol="0">
            <a:spAutoFit/>
          </a:bodyPr>
          <a:lstStyle/>
          <a:p>
            <a:r>
              <a:rPr lang="en-US" sz="2400" b="1"/>
              <a:t>1.</a:t>
            </a:r>
          </a:p>
        </p:txBody>
      </p:sp>
      <p:sp>
        <p:nvSpPr>
          <p:cNvPr id="21" name="TextBox 20">
            <a:extLst>
              <a:ext uri="{FF2B5EF4-FFF2-40B4-BE49-F238E27FC236}">
                <a16:creationId xmlns:a16="http://schemas.microsoft.com/office/drawing/2014/main" id="{CDD957C8-5C41-7E4A-8B91-70A1DD252966}"/>
              </a:ext>
            </a:extLst>
          </p:cNvPr>
          <p:cNvSpPr txBox="1"/>
          <p:nvPr/>
        </p:nvSpPr>
        <p:spPr>
          <a:xfrm>
            <a:off x="4843815" y="1924270"/>
            <a:ext cx="447447" cy="461665"/>
          </a:xfrm>
          <a:prstGeom prst="rect">
            <a:avLst/>
          </a:prstGeom>
          <a:noFill/>
        </p:spPr>
        <p:txBody>
          <a:bodyPr wrap="square" rtlCol="0">
            <a:spAutoFit/>
          </a:bodyPr>
          <a:lstStyle/>
          <a:p>
            <a:r>
              <a:rPr lang="en-US" sz="2400" b="1"/>
              <a:t>2.</a:t>
            </a:r>
          </a:p>
        </p:txBody>
      </p:sp>
      <p:sp>
        <p:nvSpPr>
          <p:cNvPr id="22" name="TextBox 21">
            <a:extLst>
              <a:ext uri="{FF2B5EF4-FFF2-40B4-BE49-F238E27FC236}">
                <a16:creationId xmlns:a16="http://schemas.microsoft.com/office/drawing/2014/main" id="{2EA85776-2D54-8A46-AB6A-E12CCF360BD1}"/>
              </a:ext>
            </a:extLst>
          </p:cNvPr>
          <p:cNvSpPr txBox="1"/>
          <p:nvPr/>
        </p:nvSpPr>
        <p:spPr>
          <a:xfrm>
            <a:off x="4633824" y="1554989"/>
            <a:ext cx="1318646" cy="246221"/>
          </a:xfrm>
          <a:prstGeom prst="rect">
            <a:avLst/>
          </a:prstGeom>
          <a:noFill/>
        </p:spPr>
        <p:txBody>
          <a:bodyPr wrap="square" rtlCol="0">
            <a:spAutoFit/>
          </a:bodyPr>
          <a:lstStyle/>
          <a:p>
            <a:r>
              <a:rPr lang="en-GB" sz="1000"/>
              <a:t>Mean m2 of guano =</a:t>
            </a:r>
          </a:p>
        </p:txBody>
      </p:sp>
      <p:sp>
        <p:nvSpPr>
          <p:cNvPr id="31" name="TextBox 30">
            <a:extLst>
              <a:ext uri="{FF2B5EF4-FFF2-40B4-BE49-F238E27FC236}">
                <a16:creationId xmlns:a16="http://schemas.microsoft.com/office/drawing/2014/main" id="{0F9DF186-F7AA-6D4B-A1C0-09E35AC49A5D}"/>
              </a:ext>
            </a:extLst>
          </p:cNvPr>
          <p:cNvSpPr txBox="1"/>
          <p:nvPr/>
        </p:nvSpPr>
        <p:spPr>
          <a:xfrm>
            <a:off x="507757" y="4281695"/>
            <a:ext cx="7868604" cy="2128788"/>
          </a:xfrm>
          <a:prstGeom prst="rect">
            <a:avLst/>
          </a:prstGeom>
          <a:noFill/>
        </p:spPr>
        <p:txBody>
          <a:bodyPr wrap="square" lIns="91440" tIns="45720" rIns="91440" bIns="45720" rtlCol="0" anchor="t">
            <a:spAutoFit/>
          </a:bodyPr>
          <a:lstStyle/>
          <a:p>
            <a:pPr>
              <a:lnSpc>
                <a:spcPct val="107000"/>
              </a:lnSpc>
              <a:spcAft>
                <a:spcPts val="800"/>
              </a:spcAft>
            </a:pPr>
            <a:r>
              <a:rPr lang="en-GB" sz="1000" dirty="0">
                <a:effectLst/>
                <a:latin typeface="Calibri"/>
                <a:ea typeface="Calibri" panose="020F0502020204030204" pitchFamily="34" charset="0"/>
                <a:cs typeface="Times New Roman"/>
              </a:rPr>
              <a:t>This activity is all about populations and sampling. Using information from a ‘local’ penguin population at Edinburgh Zoo we can suggest the number of penguins that are in the colony shown in the Land-sat image.</a:t>
            </a:r>
            <a:r>
              <a:rPr lang="en-US" sz="1000" dirty="0">
                <a:effectLst/>
                <a:latin typeface="Calibri"/>
                <a:ea typeface="Calibri" panose="020F0502020204030204" pitchFamily="34" charset="0"/>
                <a:cs typeface="Times New Roman"/>
              </a:rPr>
              <a:t>​</a:t>
            </a:r>
            <a:r>
              <a:rPr lang="en-GB" sz="1000" dirty="0">
                <a:latin typeface="Calibri"/>
                <a:ea typeface="Calibri" panose="020F0502020204030204" pitchFamily="34" charset="0"/>
                <a:cs typeface="Times New Roman"/>
              </a:rPr>
              <a:t> </a:t>
            </a:r>
            <a:r>
              <a:rPr lang="en-GB" sz="1000" dirty="0">
                <a:effectLst/>
                <a:latin typeface="Calibri"/>
                <a:ea typeface="Calibri" panose="020F0502020204030204" pitchFamily="34" charset="0"/>
                <a:cs typeface="Times New Roman"/>
              </a:rPr>
              <a:t>What is a population? This is how we describe an entire group of individuals e.g. the entire group of Emperor penguins in the zoo’s colony.  By taking a random sample, an unplanned smaller selection of penguins, from a larger population we can estimate the average amount of guano produced.</a:t>
            </a:r>
            <a:r>
              <a:rPr lang="en-US" sz="1000" dirty="0">
                <a:effectLst/>
                <a:latin typeface="Calibri"/>
                <a:ea typeface="Calibri" panose="020F0502020204030204" pitchFamily="34" charset="0"/>
                <a:cs typeface="Times New Roman"/>
              </a:rPr>
              <a:t>​</a:t>
            </a:r>
            <a:r>
              <a:rPr lang="en-GB" sz="1000">
                <a:latin typeface="Calibri"/>
                <a:ea typeface="Calibri" panose="020F0502020204030204" pitchFamily="34" charset="0"/>
                <a:cs typeface="Times New Roman"/>
              </a:rPr>
              <a:t> </a:t>
            </a:r>
            <a:r>
              <a:rPr lang="en-GB" sz="1000">
                <a:effectLst/>
                <a:latin typeface="Calibri"/>
                <a:ea typeface="Calibri" panose="020F0502020204030204" pitchFamily="34" charset="0"/>
                <a:cs typeface="Times New Roman"/>
              </a:rPr>
              <a:t>If we have information about one population</a:t>
            </a:r>
            <a:r>
              <a:rPr lang="en-GB" sz="1000">
                <a:latin typeface="Calibri"/>
                <a:ea typeface="Calibri" panose="020F0502020204030204" pitchFamily="34" charset="0"/>
                <a:cs typeface="Times New Roman"/>
              </a:rPr>
              <a:t>,</a:t>
            </a:r>
            <a:r>
              <a:rPr lang="en-GB" sz="1000">
                <a:effectLst/>
                <a:latin typeface="Calibri"/>
                <a:ea typeface="Calibri" panose="020F0502020204030204" pitchFamily="34" charset="0"/>
                <a:cs typeface="Times New Roman"/>
              </a:rPr>
              <a:t> the statistician assumes that </a:t>
            </a:r>
            <a:r>
              <a:rPr lang="en-GB" sz="1000" dirty="0">
                <a:effectLst/>
                <a:latin typeface="Calibri"/>
                <a:ea typeface="Calibri" panose="020F0502020204030204" pitchFamily="34" charset="0"/>
                <a:cs typeface="Times New Roman"/>
              </a:rPr>
              <a:t>principle remains the same. If the zoo population produces a mean of 15 square metres of guano per penguin per year, then a penguin in Antarctica will produce the same amount of guano. Finally, if the area of guano can be measured from a Landsat image, then by using the calculation the statistician can ‘estimate’ the number of penguins. </a:t>
            </a:r>
            <a:r>
              <a:rPr lang="en-US" sz="1000" dirty="0">
                <a:effectLst/>
                <a:latin typeface="Calibri"/>
                <a:ea typeface="Calibri" panose="020F0502020204030204" pitchFamily="34" charset="0"/>
                <a:cs typeface="Times New Roman"/>
              </a:rPr>
              <a:t>​</a:t>
            </a:r>
            <a:endParaRPr lang="en-GB" sz="1000" dirty="0">
              <a:effectLst/>
              <a:latin typeface="Calibri"/>
              <a:ea typeface="Calibri" panose="020F0502020204030204" pitchFamily="34" charset="0"/>
              <a:cs typeface="Times New Roman"/>
            </a:endParaRP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Different random samples will lead to different estimates of the mean guano produce by the Zoo population. These ‘means’ will vary around the true mean of the population.  The larger the sample the smaller the variation will be. By using a sample of a measurable population, we get an estimate which allows us to make an inference about a larger population.</a:t>
            </a:r>
            <a:r>
              <a:rPr lang="en-US" sz="1000" dirty="0">
                <a:effectLst/>
                <a:latin typeface="Calibri" panose="020F0502020204030204" pitchFamily="34" charset="0"/>
                <a:ea typeface="Calibri" panose="020F0502020204030204" pitchFamily="34" charset="0"/>
                <a:cs typeface="Times New Roman" panose="02020603050405020304" pitchFamily="18" charset="0"/>
              </a:rPr>
              <a: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p:txBody>
      </p:sp>
      <p:pic>
        <p:nvPicPr>
          <p:cNvPr id="27" name="Picture 26">
            <a:extLst>
              <a:ext uri="{FF2B5EF4-FFF2-40B4-BE49-F238E27FC236}">
                <a16:creationId xmlns:a16="http://schemas.microsoft.com/office/drawing/2014/main" id="{84732914-976D-47EF-ACCF-6F3740300C55}"/>
              </a:ext>
            </a:extLst>
          </p:cNvPr>
          <p:cNvPicPr>
            <a:picLocks noChangeAspect="1"/>
          </p:cNvPicPr>
          <p:nvPr/>
        </p:nvPicPr>
        <p:blipFill>
          <a:blip r:embed="rId2"/>
          <a:stretch>
            <a:fillRect/>
          </a:stretch>
        </p:blipFill>
        <p:spPr>
          <a:xfrm>
            <a:off x="2984538" y="1269707"/>
            <a:ext cx="423402" cy="436633"/>
          </a:xfrm>
          <a:prstGeom prst="rect">
            <a:avLst/>
          </a:prstGeom>
        </p:spPr>
      </p:pic>
      <p:pic>
        <p:nvPicPr>
          <p:cNvPr id="28" name="Picture 27">
            <a:extLst>
              <a:ext uri="{FF2B5EF4-FFF2-40B4-BE49-F238E27FC236}">
                <a16:creationId xmlns:a16="http://schemas.microsoft.com/office/drawing/2014/main" id="{F1A9B142-AACA-44B0-8430-A66A8B36CB01}"/>
              </a:ext>
            </a:extLst>
          </p:cNvPr>
          <p:cNvPicPr>
            <a:picLocks noChangeAspect="1"/>
          </p:cNvPicPr>
          <p:nvPr/>
        </p:nvPicPr>
        <p:blipFill>
          <a:blip r:embed="rId2"/>
          <a:stretch>
            <a:fillRect/>
          </a:stretch>
        </p:blipFill>
        <p:spPr>
          <a:xfrm>
            <a:off x="2896075" y="1782167"/>
            <a:ext cx="537210" cy="553998"/>
          </a:xfrm>
          <a:prstGeom prst="rect">
            <a:avLst/>
          </a:prstGeom>
        </p:spPr>
      </p:pic>
      <p:pic>
        <p:nvPicPr>
          <p:cNvPr id="37" name="Picture 36">
            <a:extLst>
              <a:ext uri="{FF2B5EF4-FFF2-40B4-BE49-F238E27FC236}">
                <a16:creationId xmlns:a16="http://schemas.microsoft.com/office/drawing/2014/main" id="{1FB7C550-46DB-4622-9535-E7BD58BAE959}"/>
              </a:ext>
            </a:extLst>
          </p:cNvPr>
          <p:cNvPicPr>
            <a:picLocks noChangeAspect="1"/>
          </p:cNvPicPr>
          <p:nvPr/>
        </p:nvPicPr>
        <p:blipFill>
          <a:blip r:embed="rId2"/>
          <a:stretch>
            <a:fillRect/>
          </a:stretch>
        </p:blipFill>
        <p:spPr>
          <a:xfrm>
            <a:off x="2876947" y="2410244"/>
            <a:ext cx="575466" cy="593450"/>
          </a:xfrm>
          <a:prstGeom prst="rect">
            <a:avLst/>
          </a:prstGeom>
        </p:spPr>
      </p:pic>
      <p:sp>
        <p:nvSpPr>
          <p:cNvPr id="11" name="TextBox 10">
            <a:extLst>
              <a:ext uri="{FF2B5EF4-FFF2-40B4-BE49-F238E27FC236}">
                <a16:creationId xmlns:a16="http://schemas.microsoft.com/office/drawing/2014/main" id="{A2ABBF07-D7B8-48BD-A2F6-25AB4BB70161}"/>
              </a:ext>
            </a:extLst>
          </p:cNvPr>
          <p:cNvSpPr txBox="1"/>
          <p:nvPr/>
        </p:nvSpPr>
        <p:spPr>
          <a:xfrm>
            <a:off x="3305864" y="1337008"/>
            <a:ext cx="264788" cy="369332"/>
          </a:xfrm>
          <a:prstGeom prst="rect">
            <a:avLst/>
          </a:prstGeom>
          <a:noFill/>
        </p:spPr>
        <p:txBody>
          <a:bodyPr wrap="square" rtlCol="0">
            <a:spAutoFit/>
          </a:bodyPr>
          <a:lstStyle/>
          <a:p>
            <a:r>
              <a:rPr lang="en-GB"/>
              <a:t>C</a:t>
            </a:r>
          </a:p>
        </p:txBody>
      </p:sp>
      <p:sp>
        <p:nvSpPr>
          <p:cNvPr id="38" name="TextBox 37">
            <a:extLst>
              <a:ext uri="{FF2B5EF4-FFF2-40B4-BE49-F238E27FC236}">
                <a16:creationId xmlns:a16="http://schemas.microsoft.com/office/drawing/2014/main" id="{92BBB8C3-7DA8-429A-AD41-AB5001AC4D44}"/>
              </a:ext>
            </a:extLst>
          </p:cNvPr>
          <p:cNvSpPr txBox="1"/>
          <p:nvPr/>
        </p:nvSpPr>
        <p:spPr>
          <a:xfrm>
            <a:off x="3325717" y="1906918"/>
            <a:ext cx="306712" cy="369332"/>
          </a:xfrm>
          <a:prstGeom prst="rect">
            <a:avLst/>
          </a:prstGeom>
          <a:noFill/>
        </p:spPr>
        <p:txBody>
          <a:bodyPr wrap="square" rtlCol="0">
            <a:spAutoFit/>
          </a:bodyPr>
          <a:lstStyle/>
          <a:p>
            <a:r>
              <a:rPr lang="en-GB"/>
              <a:t>B</a:t>
            </a:r>
          </a:p>
        </p:txBody>
      </p:sp>
      <p:sp>
        <p:nvSpPr>
          <p:cNvPr id="39" name="TextBox 38">
            <a:extLst>
              <a:ext uri="{FF2B5EF4-FFF2-40B4-BE49-F238E27FC236}">
                <a16:creationId xmlns:a16="http://schemas.microsoft.com/office/drawing/2014/main" id="{DDDB2A77-8D04-4D3B-8131-F2C30D8086B0}"/>
              </a:ext>
            </a:extLst>
          </p:cNvPr>
          <p:cNvSpPr txBox="1"/>
          <p:nvPr/>
        </p:nvSpPr>
        <p:spPr>
          <a:xfrm>
            <a:off x="3304211" y="2595575"/>
            <a:ext cx="264788" cy="369332"/>
          </a:xfrm>
          <a:prstGeom prst="rect">
            <a:avLst/>
          </a:prstGeom>
          <a:noFill/>
        </p:spPr>
        <p:txBody>
          <a:bodyPr wrap="square" rtlCol="0">
            <a:spAutoFit/>
          </a:bodyPr>
          <a:lstStyle/>
          <a:p>
            <a:r>
              <a:rPr lang="en-GB"/>
              <a:t>G</a:t>
            </a:r>
          </a:p>
        </p:txBody>
      </p:sp>
      <p:sp>
        <p:nvSpPr>
          <p:cNvPr id="40" name="TextBox 39">
            <a:extLst>
              <a:ext uri="{FF2B5EF4-FFF2-40B4-BE49-F238E27FC236}">
                <a16:creationId xmlns:a16="http://schemas.microsoft.com/office/drawing/2014/main" id="{C895007E-8D58-4751-9232-F1BEE46AC070}"/>
              </a:ext>
            </a:extLst>
          </p:cNvPr>
          <p:cNvSpPr txBox="1"/>
          <p:nvPr/>
        </p:nvSpPr>
        <p:spPr>
          <a:xfrm>
            <a:off x="4843815" y="450296"/>
            <a:ext cx="5201107" cy="461665"/>
          </a:xfrm>
          <a:prstGeom prst="rect">
            <a:avLst/>
          </a:prstGeom>
          <a:noFill/>
        </p:spPr>
        <p:txBody>
          <a:bodyPr wrap="square" rtlCol="0">
            <a:spAutoFit/>
          </a:bodyPr>
          <a:lstStyle/>
          <a:p>
            <a:r>
              <a:rPr lang="en-GB" sz="2400" b="1"/>
              <a:t>The Calculation</a:t>
            </a:r>
          </a:p>
        </p:txBody>
      </p:sp>
      <p:sp>
        <p:nvSpPr>
          <p:cNvPr id="41" name="TextBox 40">
            <a:extLst>
              <a:ext uri="{FF2B5EF4-FFF2-40B4-BE49-F238E27FC236}">
                <a16:creationId xmlns:a16="http://schemas.microsoft.com/office/drawing/2014/main" id="{8452D178-3E46-488F-9A77-D028FD312707}"/>
              </a:ext>
            </a:extLst>
          </p:cNvPr>
          <p:cNvSpPr txBox="1"/>
          <p:nvPr/>
        </p:nvSpPr>
        <p:spPr>
          <a:xfrm>
            <a:off x="5202816" y="2011639"/>
            <a:ext cx="3456688" cy="861774"/>
          </a:xfrm>
          <a:prstGeom prst="rect">
            <a:avLst/>
          </a:prstGeom>
          <a:noFill/>
        </p:spPr>
        <p:txBody>
          <a:bodyPr wrap="square" rtlCol="0">
            <a:spAutoFit/>
          </a:bodyPr>
          <a:lstStyle/>
          <a:p>
            <a:r>
              <a:rPr lang="en-GB" sz="1000" dirty="0"/>
              <a:t>Now we can use this figure for the Edinburgh Zoo penguins to estimate the number of penguins in the colony in the Antarctic.</a:t>
            </a:r>
          </a:p>
          <a:p>
            <a:r>
              <a:rPr lang="en-GB" sz="1000" dirty="0"/>
              <a:t>Look at the red square, the pink area is penguin ‘poo’’.  </a:t>
            </a:r>
            <a:r>
              <a:rPr lang="en-GB" sz="1000"/>
              <a:t>The red </a:t>
            </a:r>
            <a:r>
              <a:rPr lang="en-GB" sz="1000" dirty="0"/>
              <a:t>square is 1km x 1km with about 20% of the area covered in penguin guano: 200 000 square metres.</a:t>
            </a:r>
          </a:p>
        </p:txBody>
      </p:sp>
      <p:sp>
        <p:nvSpPr>
          <p:cNvPr id="42" name="TextBox 41">
            <a:extLst>
              <a:ext uri="{FF2B5EF4-FFF2-40B4-BE49-F238E27FC236}">
                <a16:creationId xmlns:a16="http://schemas.microsoft.com/office/drawing/2014/main" id="{38C000B2-EDDF-416B-BFA7-55C3A933C1B1}"/>
              </a:ext>
            </a:extLst>
          </p:cNvPr>
          <p:cNvSpPr txBox="1"/>
          <p:nvPr/>
        </p:nvSpPr>
        <p:spPr>
          <a:xfrm>
            <a:off x="5660384" y="1422099"/>
            <a:ext cx="4092598" cy="246221"/>
          </a:xfrm>
          <a:prstGeom prst="rect">
            <a:avLst/>
          </a:prstGeom>
          <a:noFill/>
        </p:spPr>
        <p:txBody>
          <a:bodyPr wrap="square" rtlCol="0">
            <a:spAutoFit/>
          </a:bodyPr>
          <a:lstStyle/>
          <a:p>
            <a:r>
              <a:rPr lang="en-GB" sz="1000"/>
              <a:t>m2 of guano penguin 1 + m2 guano penguin 2 + m2 guano penguin 3</a:t>
            </a:r>
          </a:p>
        </p:txBody>
      </p:sp>
      <p:cxnSp>
        <p:nvCxnSpPr>
          <p:cNvPr id="15" name="Straight Connector 14">
            <a:extLst>
              <a:ext uri="{FF2B5EF4-FFF2-40B4-BE49-F238E27FC236}">
                <a16:creationId xmlns:a16="http://schemas.microsoft.com/office/drawing/2014/main" id="{75BEA9BC-A1B4-40FC-B36D-7063E053F21E}"/>
              </a:ext>
            </a:extLst>
          </p:cNvPr>
          <p:cNvCxnSpPr>
            <a:cxnSpLocks/>
          </p:cNvCxnSpPr>
          <p:nvPr/>
        </p:nvCxnSpPr>
        <p:spPr>
          <a:xfrm flipV="1">
            <a:off x="5835440" y="1674233"/>
            <a:ext cx="3250363"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960ABE1D-E8BE-43A6-8FBF-35BD0BD8062D}"/>
              </a:ext>
            </a:extLst>
          </p:cNvPr>
          <p:cNvSpPr txBox="1"/>
          <p:nvPr/>
        </p:nvSpPr>
        <p:spPr>
          <a:xfrm>
            <a:off x="6784083" y="1652942"/>
            <a:ext cx="1603639" cy="246221"/>
          </a:xfrm>
          <a:prstGeom prst="rect">
            <a:avLst/>
          </a:prstGeom>
          <a:noFill/>
        </p:spPr>
        <p:txBody>
          <a:bodyPr wrap="square" lIns="91440" tIns="45720" rIns="91440" bIns="45720" rtlCol="0" anchor="t">
            <a:spAutoFit/>
          </a:bodyPr>
          <a:lstStyle/>
          <a:p>
            <a:r>
              <a:rPr lang="en-GB" sz="1000" dirty="0"/>
              <a:t>Number of penguins i.e. 3</a:t>
            </a:r>
          </a:p>
        </p:txBody>
      </p:sp>
      <p:sp>
        <p:nvSpPr>
          <p:cNvPr id="44" name="TextBox 43">
            <a:extLst>
              <a:ext uri="{FF2B5EF4-FFF2-40B4-BE49-F238E27FC236}">
                <a16:creationId xmlns:a16="http://schemas.microsoft.com/office/drawing/2014/main" id="{234F2778-DDF3-4BE2-96E2-B40E7B96FAED}"/>
              </a:ext>
            </a:extLst>
          </p:cNvPr>
          <p:cNvSpPr txBox="1"/>
          <p:nvPr/>
        </p:nvSpPr>
        <p:spPr>
          <a:xfrm>
            <a:off x="4844092" y="2900157"/>
            <a:ext cx="447447" cy="461665"/>
          </a:xfrm>
          <a:prstGeom prst="rect">
            <a:avLst/>
          </a:prstGeom>
          <a:noFill/>
        </p:spPr>
        <p:txBody>
          <a:bodyPr wrap="square" rtlCol="0">
            <a:spAutoFit/>
          </a:bodyPr>
          <a:lstStyle/>
          <a:p>
            <a:r>
              <a:rPr lang="en-US" sz="2400" b="1"/>
              <a:t>3.</a:t>
            </a:r>
          </a:p>
        </p:txBody>
      </p:sp>
      <p:sp>
        <p:nvSpPr>
          <p:cNvPr id="45" name="TextBox 44">
            <a:extLst>
              <a:ext uri="{FF2B5EF4-FFF2-40B4-BE49-F238E27FC236}">
                <a16:creationId xmlns:a16="http://schemas.microsoft.com/office/drawing/2014/main" id="{2D84E820-EC87-44D5-A660-E2C676AE2D60}"/>
              </a:ext>
            </a:extLst>
          </p:cNvPr>
          <p:cNvSpPr txBox="1"/>
          <p:nvPr/>
        </p:nvSpPr>
        <p:spPr>
          <a:xfrm>
            <a:off x="6675797" y="3065605"/>
            <a:ext cx="4092598" cy="246221"/>
          </a:xfrm>
          <a:prstGeom prst="rect">
            <a:avLst/>
          </a:prstGeom>
          <a:noFill/>
        </p:spPr>
        <p:txBody>
          <a:bodyPr wrap="square" rtlCol="0">
            <a:spAutoFit/>
          </a:bodyPr>
          <a:lstStyle/>
          <a:p>
            <a:r>
              <a:rPr lang="en-GB" sz="1000" dirty="0"/>
              <a:t>Surface area of guano in picture e.g. 200,000</a:t>
            </a:r>
          </a:p>
        </p:txBody>
      </p:sp>
      <p:cxnSp>
        <p:nvCxnSpPr>
          <p:cNvPr id="26" name="Straight Connector 25">
            <a:extLst>
              <a:ext uri="{FF2B5EF4-FFF2-40B4-BE49-F238E27FC236}">
                <a16:creationId xmlns:a16="http://schemas.microsoft.com/office/drawing/2014/main" id="{322600A6-C43E-48D0-8E5C-7E359D2C8736}"/>
              </a:ext>
            </a:extLst>
          </p:cNvPr>
          <p:cNvCxnSpPr/>
          <p:nvPr/>
        </p:nvCxnSpPr>
        <p:spPr>
          <a:xfrm>
            <a:off x="6978269" y="3266042"/>
            <a:ext cx="2244207"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ED542853-9BFE-42A1-96F1-A8F68718DB35}"/>
              </a:ext>
            </a:extLst>
          </p:cNvPr>
          <p:cNvSpPr txBox="1"/>
          <p:nvPr/>
        </p:nvSpPr>
        <p:spPr>
          <a:xfrm>
            <a:off x="7162342" y="3270479"/>
            <a:ext cx="1664728" cy="246221"/>
          </a:xfrm>
          <a:prstGeom prst="rect">
            <a:avLst/>
          </a:prstGeom>
          <a:noFill/>
        </p:spPr>
        <p:txBody>
          <a:bodyPr wrap="square" rtlCol="0">
            <a:spAutoFit/>
          </a:bodyPr>
          <a:lstStyle/>
          <a:p>
            <a:r>
              <a:rPr lang="en-GB" sz="1000" dirty="0"/>
              <a:t>Mean m2 of guano (see 1)</a:t>
            </a:r>
          </a:p>
        </p:txBody>
      </p:sp>
      <p:pic>
        <p:nvPicPr>
          <p:cNvPr id="35" name="Graphic 34" descr="Home with solid fill">
            <a:hlinkClick r:id="rId3"/>
            <a:extLst>
              <a:ext uri="{FF2B5EF4-FFF2-40B4-BE49-F238E27FC236}">
                <a16:creationId xmlns:a16="http://schemas.microsoft.com/office/drawing/2014/main" id="{33AD178C-7E38-4615-BC31-E2353260FB4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05122" y="5786228"/>
            <a:ext cx="914400" cy="914400"/>
          </a:xfrm>
          <a:prstGeom prst="rect">
            <a:avLst/>
          </a:prstGeom>
        </p:spPr>
      </p:pic>
      <p:sp>
        <p:nvSpPr>
          <p:cNvPr id="32" name="TextBox 31">
            <a:extLst>
              <a:ext uri="{FF2B5EF4-FFF2-40B4-BE49-F238E27FC236}">
                <a16:creationId xmlns:a16="http://schemas.microsoft.com/office/drawing/2014/main" id="{099AE7CA-3736-44B8-9543-01BF2865B378}"/>
              </a:ext>
            </a:extLst>
          </p:cNvPr>
          <p:cNvSpPr txBox="1"/>
          <p:nvPr/>
        </p:nvSpPr>
        <p:spPr>
          <a:xfrm>
            <a:off x="5200245" y="3054198"/>
            <a:ext cx="1566847" cy="246221"/>
          </a:xfrm>
          <a:prstGeom prst="rect">
            <a:avLst/>
          </a:prstGeom>
          <a:noFill/>
        </p:spPr>
        <p:txBody>
          <a:bodyPr wrap="square" rtlCol="0">
            <a:spAutoFit/>
          </a:bodyPr>
          <a:lstStyle/>
          <a:p>
            <a:r>
              <a:rPr lang="en-GB" sz="1000" dirty="0"/>
              <a:t>Finally do this calculation:</a:t>
            </a:r>
          </a:p>
        </p:txBody>
      </p:sp>
      <p:graphicFrame>
        <p:nvGraphicFramePr>
          <p:cNvPr id="2" name="Table 1">
            <a:extLst>
              <a:ext uri="{FF2B5EF4-FFF2-40B4-BE49-F238E27FC236}">
                <a16:creationId xmlns:a16="http://schemas.microsoft.com/office/drawing/2014/main" id="{C46981F2-8F88-420C-B858-9D9C593C4726}"/>
              </a:ext>
            </a:extLst>
          </p:cNvPr>
          <p:cNvGraphicFramePr>
            <a:graphicFrameLocks noGrp="1"/>
          </p:cNvGraphicFramePr>
          <p:nvPr>
            <p:extLst>
              <p:ext uri="{D42A27DB-BD31-4B8C-83A1-F6EECF244321}">
                <p14:modId xmlns:p14="http://schemas.microsoft.com/office/powerpoint/2010/main" val="1144560983"/>
              </p:ext>
            </p:extLst>
          </p:nvPr>
        </p:nvGraphicFramePr>
        <p:xfrm>
          <a:off x="868746" y="1079673"/>
          <a:ext cx="1879310" cy="2286318"/>
        </p:xfrm>
        <a:graphic>
          <a:graphicData uri="http://schemas.openxmlformats.org/drawingml/2006/table">
            <a:tbl>
              <a:tblPr firstRow="1" bandRow="1">
                <a:tableStyleId>{5C22544A-7EE6-4342-B048-85BDC9FD1C3A}</a:tableStyleId>
              </a:tblPr>
              <a:tblGrid>
                <a:gridCol w="1010799">
                  <a:extLst>
                    <a:ext uri="{9D8B030D-6E8A-4147-A177-3AD203B41FA5}">
                      <a16:colId xmlns:a16="http://schemas.microsoft.com/office/drawing/2014/main" val="178441730"/>
                    </a:ext>
                  </a:extLst>
                </a:gridCol>
                <a:gridCol w="868511">
                  <a:extLst>
                    <a:ext uri="{9D8B030D-6E8A-4147-A177-3AD203B41FA5}">
                      <a16:colId xmlns:a16="http://schemas.microsoft.com/office/drawing/2014/main" val="3372215560"/>
                    </a:ext>
                  </a:extLst>
                </a:gridCol>
              </a:tblGrid>
              <a:tr h="263525">
                <a:tc>
                  <a:txBody>
                    <a:bodyPr/>
                    <a:lstStyle/>
                    <a:p>
                      <a:pPr>
                        <a:lnSpc>
                          <a:spcPct val="107000"/>
                        </a:lnSpc>
                        <a:spcAft>
                          <a:spcPts val="800"/>
                        </a:spcAft>
                      </a:pPr>
                      <a:r>
                        <a:rPr lang="en-GB" sz="1100">
                          <a:effectLst/>
                        </a:rPr>
                        <a:t>Penguin ID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Area of guano m2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26066992"/>
                  </a:ext>
                </a:extLst>
              </a:tr>
              <a:tr h="263525">
                <a:tc>
                  <a:txBody>
                    <a:bodyPr/>
                    <a:lstStyle/>
                    <a:p>
                      <a:pPr algn="ctr">
                        <a:lnSpc>
                          <a:spcPct val="107000"/>
                        </a:lnSpc>
                        <a:spcAft>
                          <a:spcPts val="800"/>
                        </a:spcAft>
                      </a:pPr>
                      <a:r>
                        <a:rPr lang="en-GB" sz="1100">
                          <a:effectLst/>
                        </a:rPr>
                        <a:t>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864188642"/>
                  </a:ext>
                </a:extLst>
              </a:tr>
              <a:tr h="263525">
                <a:tc>
                  <a:txBody>
                    <a:bodyPr/>
                    <a:lstStyle/>
                    <a:p>
                      <a:pPr algn="ctr">
                        <a:lnSpc>
                          <a:spcPct val="107000"/>
                        </a:lnSpc>
                        <a:spcAft>
                          <a:spcPts val="800"/>
                        </a:spcAft>
                      </a:pPr>
                      <a:r>
                        <a:rPr lang="en-GB" sz="1100">
                          <a:effectLst/>
                        </a:rPr>
                        <a:t>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84348639"/>
                  </a:ext>
                </a:extLst>
              </a:tr>
              <a:tr h="263525">
                <a:tc>
                  <a:txBody>
                    <a:bodyPr/>
                    <a:lstStyle/>
                    <a:p>
                      <a:pPr algn="ctr">
                        <a:lnSpc>
                          <a:spcPct val="107000"/>
                        </a:lnSpc>
                        <a:spcAft>
                          <a:spcPts val="800"/>
                        </a:spcAft>
                      </a:pPr>
                      <a:r>
                        <a:rPr lang="en-GB" sz="1100">
                          <a:effectLst/>
                        </a:rPr>
                        <a:t>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52156724"/>
                  </a:ext>
                </a:extLst>
              </a:tr>
              <a:tr h="263525">
                <a:tc>
                  <a:txBody>
                    <a:bodyPr/>
                    <a:lstStyle/>
                    <a:p>
                      <a:pPr algn="ctr">
                        <a:lnSpc>
                          <a:spcPct val="107000"/>
                        </a:lnSpc>
                        <a:spcAft>
                          <a:spcPts val="800"/>
                        </a:spcAft>
                      </a:pPr>
                      <a:r>
                        <a:rPr lang="en-GB" sz="1100">
                          <a:effectLst/>
                        </a:rPr>
                        <a:t>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616233917"/>
                  </a:ext>
                </a:extLst>
              </a:tr>
              <a:tr h="263525">
                <a:tc>
                  <a:txBody>
                    <a:bodyPr/>
                    <a:lstStyle/>
                    <a:p>
                      <a:pPr algn="ctr">
                        <a:lnSpc>
                          <a:spcPct val="107000"/>
                        </a:lnSpc>
                        <a:spcAft>
                          <a:spcPts val="800"/>
                        </a:spcAft>
                      </a:pPr>
                      <a:r>
                        <a:rPr lang="en-GB" sz="1100">
                          <a:effectLst/>
                        </a:rPr>
                        <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797613638"/>
                  </a:ext>
                </a:extLst>
              </a:tr>
              <a:tr h="263525">
                <a:tc>
                  <a:txBody>
                    <a:bodyPr/>
                    <a:lstStyle/>
                    <a:p>
                      <a:pPr algn="ctr">
                        <a:lnSpc>
                          <a:spcPct val="107000"/>
                        </a:lnSpc>
                        <a:spcAft>
                          <a:spcPts val="800"/>
                        </a:spcAft>
                      </a:pPr>
                      <a:r>
                        <a:rPr lang="en-GB" sz="1100">
                          <a:effectLst/>
                        </a:rPr>
                        <a:t>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04936402"/>
                  </a:ext>
                </a:extLst>
              </a:tr>
              <a:tr h="225425">
                <a:tc>
                  <a:txBody>
                    <a:bodyPr/>
                    <a:lstStyle/>
                    <a:p>
                      <a:pPr algn="ctr">
                        <a:lnSpc>
                          <a:spcPct val="107000"/>
                        </a:lnSpc>
                        <a:spcAft>
                          <a:spcPts val="800"/>
                        </a:spcAft>
                      </a:pPr>
                      <a:r>
                        <a:rPr lang="en-GB" sz="1100">
                          <a:effectLst/>
                        </a:rPr>
                        <a:t>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n-GB" sz="1100">
                          <a:effectLst/>
                        </a:rPr>
                        <a:t>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75940042"/>
                  </a:ext>
                </a:extLst>
              </a:tr>
            </a:tbl>
          </a:graphicData>
        </a:graphic>
      </p:graphicFrame>
      <p:pic>
        <p:nvPicPr>
          <p:cNvPr id="3" name="Picture 2">
            <a:extLst>
              <a:ext uri="{FF2B5EF4-FFF2-40B4-BE49-F238E27FC236}">
                <a16:creationId xmlns:a16="http://schemas.microsoft.com/office/drawing/2014/main" id="{FB8D015F-46A2-AFAD-959F-7E7B6F206721}"/>
              </a:ext>
            </a:extLst>
          </p:cNvPr>
          <p:cNvPicPr>
            <a:picLocks noChangeAspect="1"/>
          </p:cNvPicPr>
          <p:nvPr/>
        </p:nvPicPr>
        <p:blipFill>
          <a:blip r:embed="rId6"/>
          <a:stretch>
            <a:fillRect/>
          </a:stretch>
        </p:blipFill>
        <p:spPr>
          <a:xfrm>
            <a:off x="8385785" y="345801"/>
            <a:ext cx="1180639" cy="457200"/>
          </a:xfrm>
          <a:prstGeom prst="rect">
            <a:avLst/>
          </a:prstGeom>
        </p:spPr>
      </p:pic>
    </p:spTree>
    <p:extLst>
      <p:ext uri="{BB962C8B-B14F-4D97-AF65-F5344CB8AC3E}">
        <p14:creationId xmlns:p14="http://schemas.microsoft.com/office/powerpoint/2010/main" val="27976927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ED446B-81A5-4766-AC13-9C1A7C7B30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8BF82B-9784-4262-B137-557CEADE8CBE}">
  <ds:schemaRefs>
    <ds:schemaRef ds:uri="http://schemas.microsoft.com/sharepoint/v3/contenttype/forms"/>
  </ds:schemaRefs>
</ds:datastoreItem>
</file>

<file path=customXml/itemProps3.xml><?xml version="1.0" encoding="utf-8"?>
<ds:datastoreItem xmlns:ds="http://schemas.openxmlformats.org/officeDocument/2006/customXml" ds:itemID="{B2360FFF-657B-4B9E-8AEF-275D74EE4748}">
  <ds:schemaRefs>
    <ds:schemaRef ds:uri="055ebe93-fd4d-4a43-87d4-7be346ed06b6"/>
    <ds:schemaRef ds:uri="e9ce4ce2-6ff4-4076-ba3c-f482c48db24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TotalTime>
  <Words>706</Words>
  <Application>Microsoft Office PowerPoint</Application>
  <PresentationFormat>A4 Paper (210x297 mm)</PresentationFormat>
  <Paragraphs>55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Lawrence</dc:creator>
  <cp:lastModifiedBy>Moira Prentice</cp:lastModifiedBy>
  <cp:revision>28</cp:revision>
  <dcterms:created xsi:type="dcterms:W3CDTF">2022-02-27T12:12:14Z</dcterms:created>
  <dcterms:modified xsi:type="dcterms:W3CDTF">2024-06-05T09:42:03Z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n0164ad3d5b84a57907af32d91eb6282">
    <vt:lpwstr/>
  </property>
  <property fmtid="{D5CDD505-2E9C-101B-9397-08002B2CF9AE}" pid="4" name="TaxCatchAll">
    <vt:lpwstr/>
  </property>
  <property fmtid="{D5CDD505-2E9C-101B-9397-08002B2CF9AE}" pid="5" name="UHI classification">
    <vt:lpwstr/>
  </property>
  <property fmtid="{D5CDD505-2E9C-101B-9397-08002B2CF9AE}" pid="6" name="_ExtendedDescription">
    <vt:lpwstr/>
  </property>
  <property fmtid="{D5CDD505-2E9C-101B-9397-08002B2CF9AE}" pid="7" name="Retention schedule">
    <vt:lpwstr/>
  </property>
  <property fmtid="{D5CDD505-2E9C-101B-9397-08002B2CF9AE}" pid="8" name="j928f9099e4145f8a1f3a9d8f7b9fe40">
    <vt:lpwstr/>
  </property>
  <property fmtid="{D5CDD505-2E9C-101B-9397-08002B2CF9AE}" pid="9" name="Document category">
    <vt:lpwstr/>
  </property>
  <property fmtid="{D5CDD505-2E9C-101B-9397-08002B2CF9AE}" pid="10" name="Academic year">
    <vt:lpwstr/>
  </property>
  <property fmtid="{D5CDD505-2E9C-101B-9397-08002B2CF9AE}" pid="11" name="MediaServiceImageTags">
    <vt:lpwstr/>
  </property>
</Properties>
</file>